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28"/>
  </p:notesMasterIdLst>
  <p:sldIdLst>
    <p:sldId id="340" r:id="rId7"/>
    <p:sldId id="2147469430" r:id="rId8"/>
    <p:sldId id="2134805485" r:id="rId9"/>
    <p:sldId id="2147469745" r:id="rId10"/>
    <p:sldId id="10604" r:id="rId11"/>
    <p:sldId id="2147469759" r:id="rId12"/>
    <p:sldId id="589" r:id="rId13"/>
    <p:sldId id="2147469761" r:id="rId14"/>
    <p:sldId id="10609" r:id="rId15"/>
    <p:sldId id="2147469760" r:id="rId16"/>
    <p:sldId id="2147469758" r:id="rId17"/>
    <p:sldId id="2147469756" r:id="rId18"/>
    <p:sldId id="2147469752" r:id="rId19"/>
    <p:sldId id="2147469753" r:id="rId20"/>
    <p:sldId id="2147469749" r:id="rId21"/>
    <p:sldId id="2147469750" r:id="rId22"/>
    <p:sldId id="2147469751" r:id="rId23"/>
    <p:sldId id="2147469755" r:id="rId24"/>
    <p:sldId id="2147469754" r:id="rId25"/>
    <p:sldId id="2147469757" r:id="rId26"/>
    <p:sldId id="2147469742" r:id="rId27"/>
  </p:sldIdLst>
  <p:sldSz cx="12192000" cy="6858000"/>
  <p:notesSz cx="6858000" cy="1571625"/>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34805485"/>
            <p14:sldId id="2147469745"/>
          </p14:sldIdLst>
        </p14:section>
        <p14:section name="ML" id="{1AD4EEDC-6D47-40DE-B471-A7B438668AB9}">
          <p14:sldIdLst>
            <p14:sldId id="10604"/>
            <p14:sldId id="2147469759"/>
            <p14:sldId id="589"/>
            <p14:sldId id="2147469761"/>
            <p14:sldId id="10609"/>
            <p14:sldId id="2147469760"/>
            <p14:sldId id="2147469758"/>
            <p14:sldId id="2147469756"/>
            <p14:sldId id="2147469752"/>
            <p14:sldId id="2147469753"/>
            <p14:sldId id="2147469749"/>
            <p14:sldId id="2147469750"/>
            <p14:sldId id="2147469751"/>
            <p14:sldId id="2147469755"/>
            <p14:sldId id="2147469754"/>
          </p14:sldIdLst>
        </p14:section>
        <p14:section name="END" id="{A528F949-2601-4642-A994-ED54E7E859FE}">
          <p14:sldIdLst>
            <p14:sldId id="2147469757"/>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2BA2BC"/>
    <a:srgbClr val="50E6FF"/>
    <a:srgbClr val="FF8A00"/>
    <a:srgbClr val="5FB0B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2" autoAdjust="0"/>
    <p:restoredTop sz="88447" autoAdjust="0"/>
  </p:normalViewPr>
  <p:slideViewPr>
    <p:cSldViewPr snapToGrid="0">
      <p:cViewPr varScale="1">
        <p:scale>
          <a:sx n="115" d="100"/>
          <a:sy n="115" d="100"/>
        </p:scale>
        <p:origin x="84" y="1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8/23/2021 10:31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303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8/23/2021 10:31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21</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8/23/2021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DDF14E-A72E-432B-83A0-3203EE2428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26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200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7</a:t>
            </a:fld>
            <a:endParaRPr lang="en-US" dirty="0"/>
          </a:p>
        </p:txBody>
      </p:sp>
    </p:spTree>
    <p:extLst>
      <p:ext uri="{BB962C8B-B14F-4D97-AF65-F5344CB8AC3E}">
        <p14:creationId xmlns:p14="http://schemas.microsoft.com/office/powerpoint/2010/main" val="232167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10</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13</a:t>
            </a:fld>
            <a:endParaRPr lang="en-US" dirty="0"/>
          </a:p>
        </p:txBody>
      </p:sp>
    </p:spTree>
    <p:extLst>
      <p:ext uri="{BB962C8B-B14F-4D97-AF65-F5344CB8AC3E}">
        <p14:creationId xmlns:p14="http://schemas.microsoft.com/office/powerpoint/2010/main" val="37265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14</a:t>
            </a:fld>
            <a:endParaRPr lang="en-US" dirty="0"/>
          </a:p>
        </p:txBody>
      </p:sp>
    </p:spTree>
    <p:extLst>
      <p:ext uri="{BB962C8B-B14F-4D97-AF65-F5344CB8AC3E}">
        <p14:creationId xmlns:p14="http://schemas.microsoft.com/office/powerpoint/2010/main" val="394956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8/23/2021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8/23/2021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2.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9.xml"/><Relationship Id="rId16" Type="http://schemas.openxmlformats.org/officeDocument/2006/relationships/image" Target="../media/image73.svg"/><Relationship Id="rId20"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2.emf"/><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10.pn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5.sv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azure.microsoft.com/en-us/services/cognitive-services/text-analytics" TargetMode="External"/><Relationship Id="rId5" Type="http://schemas.openxmlformats.org/officeDocument/2006/relationships/image" Target="../media/image48.jpeg"/><Relationship Id="rId4" Type="http://schemas.openxmlformats.org/officeDocument/2006/relationships/hyperlink" Target="https://netflix.com/title/80075820"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2872384/hide-column-based-up-parameter-selected-ssr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68073"/>
            <a:ext cx="10220648" cy="775597"/>
          </a:xfrm>
          <a:noFill/>
        </p:spPr>
        <p:txBody>
          <a:bodyPr/>
          <a:lstStyle/>
          <a:p>
            <a:pPr>
              <a:lnSpc>
                <a:spcPct val="90000"/>
              </a:lnSpc>
            </a:pPr>
            <a:r>
              <a:rPr lang="en-US" sz="3200" dirty="0">
                <a:solidFill>
                  <a:schemeClr val="tx1"/>
                </a:solidFill>
              </a:rPr>
              <a:t>Quick Intro</a:t>
            </a:r>
            <a:br>
              <a:rPr lang="en-US" sz="3200" dirty="0">
                <a:solidFill>
                  <a:schemeClr val="tx1"/>
                </a:solidFill>
              </a:rPr>
            </a:b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aka.ms/</a:t>
            </a:r>
            <a:r>
              <a:rPr lang="en-US" sz="1400" dirty="0" err="1">
                <a:hlinkClick r:id="rId3"/>
              </a:rPr>
              <a:t>hiram</a:t>
            </a:r>
            <a:endParaRPr lang="en-US" sz="1400"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a:blip r:embed="rId4"/>
          <a:stretch>
            <a:fillRect/>
          </a:stretch>
        </p:blipFill>
        <p:spPr>
          <a:xfrm>
            <a:off x="9789" y="0"/>
            <a:ext cx="12172421" cy="6858000"/>
          </a:xfrm>
          <a:prstGeom prst="rect">
            <a:avLst/>
          </a:prstGeom>
        </p:spPr>
      </p:pic>
    </p:spTree>
    <p:extLst>
      <p:ext uri="{BB962C8B-B14F-4D97-AF65-F5344CB8AC3E}">
        <p14:creationId xmlns:p14="http://schemas.microsoft.com/office/powerpoint/2010/main" val="218147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41B3-CC0D-4D1F-A1F5-0B61F3C7E84F}"/>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82636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06844F6-5F09-495D-85B2-861DAB6978CB}"/>
              </a:ext>
            </a:extLst>
          </p:cNvPr>
          <p:cNvPicPr>
            <a:picLocks noChangeAspect="1"/>
          </p:cNvPicPr>
          <p:nvPr/>
        </p:nvPicPr>
        <p:blipFill>
          <a:blip r:embed="rId4"/>
          <a:stretch>
            <a:fillRect/>
          </a:stretch>
        </p:blipFill>
        <p:spPr>
          <a:xfrm>
            <a:off x="0" y="1010"/>
            <a:ext cx="12192000" cy="6855979"/>
          </a:xfrm>
          <a:prstGeom prst="rect">
            <a:avLst/>
          </a:prstGeom>
        </p:spPr>
      </p:pic>
    </p:spTree>
    <p:extLst>
      <p:ext uri="{BB962C8B-B14F-4D97-AF65-F5344CB8AC3E}">
        <p14:creationId xmlns:p14="http://schemas.microsoft.com/office/powerpoint/2010/main" val="53214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E192DA-3E81-4EB1-8FED-F98B48C4603B}"/>
              </a:ext>
            </a:extLst>
          </p:cNvPr>
          <p:cNvPicPr>
            <a:picLocks noChangeAspect="1"/>
          </p:cNvPicPr>
          <p:nvPr/>
        </p:nvPicPr>
        <p:blipFill>
          <a:blip r:embed="rId4"/>
          <a:stretch>
            <a:fillRect/>
          </a:stretch>
        </p:blipFill>
        <p:spPr>
          <a:xfrm>
            <a:off x="0" y="2451"/>
            <a:ext cx="12192000" cy="6853097"/>
          </a:xfrm>
          <a:prstGeom prst="rect">
            <a:avLst/>
          </a:prstGeom>
        </p:spPr>
      </p:pic>
    </p:spTree>
    <p:extLst>
      <p:ext uri="{BB962C8B-B14F-4D97-AF65-F5344CB8AC3E}">
        <p14:creationId xmlns:p14="http://schemas.microsoft.com/office/powerpoint/2010/main" val="25484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Tree>
    <p:extLst>
      <p:ext uri="{BB962C8B-B14F-4D97-AF65-F5344CB8AC3E}">
        <p14:creationId xmlns:p14="http://schemas.microsoft.com/office/powerpoint/2010/main" val="68951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a:blip r:embed="rId2"/>
          <a:stretch>
            <a:fillRect/>
          </a:stretch>
        </p:blipFill>
        <p:spPr>
          <a:xfrm>
            <a:off x="0" y="10625"/>
            <a:ext cx="12192000" cy="6836749"/>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334000" y="5143500"/>
            <a:ext cx="914400" cy="914400"/>
          </a:xfrm>
          <a:prstGeom prst="rect">
            <a:avLst/>
          </a:prstGeom>
        </p:spPr>
      </p:pic>
    </p:spTree>
    <p:extLst>
      <p:ext uri="{BB962C8B-B14F-4D97-AF65-F5344CB8AC3E}">
        <p14:creationId xmlns:p14="http://schemas.microsoft.com/office/powerpoint/2010/main" val="182841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24932"/>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46013"/>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75937"/>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84002"/>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39960"/>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36798"/>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95556"/>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46013"/>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1026" name="Picture 2" descr="Graphical user interface&#10;&#10;Description automatically generated with medium confidence">
            <a:extLst>
              <a:ext uri="{FF2B5EF4-FFF2-40B4-BE49-F238E27FC236}">
                <a16:creationId xmlns:a16="http://schemas.microsoft.com/office/drawing/2014/main" id="{A173DBED-1EC8-462C-8B78-5DF07B0AA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p:spPr>
      </p:pic>
    </p:spTree>
    <p:extLst>
      <p:ext uri="{BB962C8B-B14F-4D97-AF65-F5344CB8AC3E}">
        <p14:creationId xmlns:p14="http://schemas.microsoft.com/office/powerpoint/2010/main" val="2889925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https://aka.ms/hiram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122239"/>
            <a:ext cx="12118784" cy="894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normalizeH="0" baseline="0" noProof="0" dirty="0">
                <a:ln w="0"/>
                <a:effectLst>
                  <a:outerShdw blurRad="38100" dist="19050" dir="2700000" algn="tl" rotWithShape="0">
                    <a:schemeClr val="dk1">
                      <a:alpha val="40000"/>
                    </a:schemeClr>
                  </a:outerShdw>
                </a:effectLst>
                <a:uLnTx/>
                <a:uFillTx/>
                <a:latin typeface="Segoe UI Light" panose="020B0502040204020203" pitchFamily="34" charset="0"/>
                <a:ea typeface="+mj-ea"/>
                <a:cs typeface="Segoe UI Light" panose="020B0502040204020203" pitchFamily="34" charset="0"/>
              </a:rPr>
              <a:t>Hiram Fleitas</a:t>
            </a:r>
          </a:p>
        </p:txBody>
      </p:sp>
      <p:sp>
        <p:nvSpPr>
          <p:cNvPr id="12" name="Rectangle 11"/>
          <p:cNvSpPr/>
          <p:nvPr/>
        </p:nvSpPr>
        <p:spPr>
          <a:xfrm>
            <a:off x="9878505" y="848633"/>
            <a:ext cx="2240280" cy="2377440"/>
          </a:xfrm>
          <a:prstGeom prst="rect">
            <a:avLst/>
          </a:prstGeom>
          <a:solidFill>
            <a:srgbClr val="333F5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Analyze Me: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Father of 2, Ocean (5) and Skylar (3).</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Resilient</a:t>
            </a:r>
          </a:p>
          <a:p>
            <a:pPr marL="0" marR="0" lvl="0" indent="0" algn="l" defTabSz="752690" rtl="0" eaLnBrk="1" fontAlgn="base" latinLnBrk="0" hangingPunct="1">
              <a:lnSpc>
                <a:spcPct val="86000"/>
              </a:lnSpc>
              <a:spcBef>
                <a:spcPts val="400"/>
              </a:spcBef>
              <a:spcAft>
                <a:spcPts val="300"/>
              </a:spcAft>
              <a:buClrTx/>
              <a:buSzTx/>
              <a:buFontTx/>
              <a:buNone/>
              <a:tabLst/>
              <a:defRPr/>
            </a:pPr>
            <a:r>
              <a:rPr lang="en-US" sz="1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Perseverance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Problem solver</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Jar Opener</a:t>
            </a: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a:off x="5092334" y="848633"/>
            <a:ext cx="2240280" cy="2377440"/>
          </a:xfrm>
          <a:prstGeom prst="rect">
            <a:avLst/>
          </a:prstGeom>
          <a:solidFill>
            <a:srgbClr val="C000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ts val="6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2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Who I Am:</a:t>
            </a:r>
          </a:p>
          <a:p>
            <a:pPr marR="0" lvl="0" algn="ctr" defTabSz="752690" rtl="0" eaLnBrk="1" fontAlgn="base" latinLnBrk="0" hangingPunct="1">
              <a:lnSpc>
                <a:spcPct val="86000"/>
              </a:lnSpc>
              <a:spcBef>
                <a:spcPct val="0"/>
              </a:spcBef>
              <a:spcAft>
                <a:spcPct val="0"/>
              </a:spcAft>
              <a:buClrTx/>
              <a:buSzTx/>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Cuban and live in Miami since 93. </a:t>
            </a:r>
          </a:p>
          <a:p>
            <a:pPr marR="0" lvl="0" algn="ctr" defTabSz="752690" rtl="0" eaLnBrk="1" fontAlgn="base" latinLnBrk="0" hangingPunct="1">
              <a:lnSpc>
                <a:spcPct val="86000"/>
              </a:lnSpc>
              <a:spcBef>
                <a:spcPct val="0"/>
              </a:spcBef>
              <a:spcAft>
                <a:spcPct val="0"/>
              </a:spcAft>
              <a:buClrTx/>
              <a:buSzTx/>
              <a:tabLst/>
              <a:defRPr/>
            </a:pP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Wrote my first app at 13 and work with Computers since. </a:t>
            </a:r>
          </a:p>
          <a:p>
            <a:pPr marR="0" lvl="0" algn="ctr" defTabSz="752690" rtl="0" eaLnBrk="1" fontAlgn="base" latinLnBrk="0" hangingPunct="1">
              <a:lnSpc>
                <a:spcPct val="86000"/>
              </a:lnSpc>
              <a:spcBef>
                <a:spcPct val="0"/>
              </a:spcBef>
              <a:spcAft>
                <a:spcPct val="0"/>
              </a:spcAft>
              <a:buClrTx/>
              <a:buSzTx/>
              <a:tabLst/>
              <a:defRPr/>
            </a:pPr>
            <a:endPar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Recently, I’ve been laying tile at the home that I’m building for my family.</a:t>
            </a: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7508478" y="848633"/>
            <a:ext cx="2240280" cy="2377440"/>
          </a:xfrm>
          <a:prstGeom prst="rect">
            <a:avLst/>
          </a:prstGeom>
          <a:solidFill>
            <a:srgbClr val="B4009E">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What I Do:</a:t>
            </a:r>
          </a:p>
          <a:p>
            <a:pPr marL="0" marR="0" lvl="0" indent="0" algn="ctr" defTabSz="752690" rtl="0" eaLnBrk="1" fontAlgn="base" latinLnBrk="0" hangingPunct="1">
              <a:lnSpc>
                <a:spcPct val="86000"/>
              </a:lnSpc>
              <a:spcBef>
                <a:spcPts val="300"/>
              </a:spcBef>
              <a:spcAft>
                <a:spcPts val="12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New Senior CE at Microsoft.</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Worked on the SQL Big Data Cluster and ML Extension as an Early Adopter.</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~25 years in Tech.</a:t>
            </a:r>
          </a:p>
          <a:p>
            <a:pPr marL="0" marR="0" lvl="0" indent="0" algn="ctr" defTabSz="752690" rtl="0" eaLnBrk="1" fontAlgn="base" latinLnBrk="0" hangingPunct="1">
              <a:lnSpc>
                <a:spcPct val="86000"/>
              </a:lnSpc>
              <a:spcBef>
                <a:spcPts val="300"/>
              </a:spcBef>
              <a:spcAft>
                <a:spcPts val="300"/>
              </a:spcAft>
              <a:buClrTx/>
              <a:buSzTx/>
              <a:buFontTx/>
              <a:buNone/>
              <a:tabLst/>
              <a:defRPr/>
            </a:pPr>
            <a:endPar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5094830" y="5047583"/>
            <a:ext cx="4646519" cy="1415644"/>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What I Like: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Construction</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Breakfast with my kids</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Watersports, wakesurf, wakeskate</a:t>
            </a: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Cuban coffee, hello!</a:t>
            </a:r>
          </a:p>
        </p:txBody>
      </p:sp>
      <p:pic>
        <p:nvPicPr>
          <p:cNvPr id="3" name="Picture 2">
            <a:extLst>
              <a:ext uri="{FF2B5EF4-FFF2-40B4-BE49-F238E27FC236}">
                <a16:creationId xmlns:a16="http://schemas.microsoft.com/office/drawing/2014/main" id="{CBB7A71C-E57C-4DCC-B181-FAB3130C5EAC}"/>
              </a:ext>
            </a:extLst>
          </p:cNvPr>
          <p:cNvPicPr>
            <a:picLocks noChangeAspect="1"/>
          </p:cNvPicPr>
          <p:nvPr/>
        </p:nvPicPr>
        <p:blipFill rotWithShape="1">
          <a:blip r:embed="rId3"/>
          <a:srcRect l="1526" t="1113" b="6386"/>
          <a:stretch/>
        </p:blipFill>
        <p:spPr>
          <a:xfrm>
            <a:off x="257134" y="848634"/>
            <a:ext cx="4422939" cy="5614594"/>
          </a:xfrm>
          <a:prstGeom prst="rect">
            <a:avLst/>
          </a:prstGeom>
        </p:spPr>
      </p:pic>
      <p:sp>
        <p:nvSpPr>
          <p:cNvPr id="5" name="Rectangle 4">
            <a:extLst>
              <a:ext uri="{FF2B5EF4-FFF2-40B4-BE49-F238E27FC236}">
                <a16:creationId xmlns:a16="http://schemas.microsoft.com/office/drawing/2014/main" id="{E9D501C7-1A22-4D36-BDFB-B03828143383}"/>
              </a:ext>
            </a:extLst>
          </p:cNvPr>
          <p:cNvSpPr/>
          <p:nvPr/>
        </p:nvSpPr>
        <p:spPr bwMode="auto">
          <a:xfrm>
            <a:off x="9867900" y="3399742"/>
            <a:ext cx="2240280" cy="3063485"/>
          </a:xfrm>
          <a:prstGeom prst="rect">
            <a:avLst/>
          </a:prstGeom>
          <a:solidFill>
            <a:srgbClr val="70AD47"/>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73823" tIns="41293" rIns="73823" bIns="73823" numCol="1" spcCol="0" rtlCol="0" fromWordArt="0" anchor="b" anchorCtr="0" forceAA="0" compatLnSpc="1">
            <a:prstTxWarp prst="textNoShape">
              <a:avLst/>
            </a:prstTxWarp>
            <a:no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275" b="1" i="0" u="none" strike="noStrike" kern="1200" cap="none" spc="0" normalizeH="0" baseline="0" noProof="0" dirty="0">
              <a:ln>
                <a:noFill/>
              </a:ln>
              <a:solidFill>
                <a:srgbClr val="FF0000"/>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The Last Word:</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“Dad, you want to make something awesome with me. It shall be so crazy! LOL.”</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“Believe in people.”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D576AE7-24B4-46CF-9A4E-35E1CCA78E03}"/>
              </a:ext>
            </a:extLst>
          </p:cNvPr>
          <p:cNvSpPr/>
          <p:nvPr/>
        </p:nvSpPr>
        <p:spPr>
          <a:xfrm>
            <a:off x="5092335" y="3399742"/>
            <a:ext cx="4646520" cy="1578564"/>
          </a:xfrm>
          <a:prstGeom prst="rect">
            <a:avLst/>
          </a:prstGeom>
          <a:solidFill>
            <a:srgbClr val="FF8A00"/>
          </a:solidFill>
          <a:ln>
            <a:noFill/>
          </a:ln>
        </p:spPr>
        <p:txBody>
          <a:bodyPr wrap="square" lIns="73823" tIns="73823" rIns="73823" bIns="36911">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0" cap="none" spc="0" normalizeH="0" baseline="0" noProof="0" dirty="0">
                <a:ln>
                  <a:noFill/>
                </a:ln>
                <a:effectLst/>
                <a:uLnTx/>
                <a:uFillTx/>
                <a:latin typeface="Calibri" panose="020F0502020204030204"/>
                <a:ea typeface="Segoe UI" pitchFamily="34" charset="0"/>
                <a:cs typeface="Segoe UI" pitchFamily="34" charset="0"/>
              </a:rPr>
              <a:t>To Work With Me, You Should Know:</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i="0" u="none" strike="noStrike" kern="0" cap="none" spc="0" normalizeH="0" baseline="0" noProof="0" dirty="0">
                <a:ln>
                  <a:noFill/>
                </a:ln>
                <a:effectLst/>
                <a:uLnTx/>
                <a:uFillTx/>
                <a:latin typeface="Calibri" panose="020F0502020204030204"/>
                <a:ea typeface="Segoe UI" pitchFamily="34" charset="0"/>
                <a:cs typeface="Segoe UI" pitchFamily="34" charset="0"/>
              </a:rPr>
              <a:t>I speak English and Spanish.</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lang="en-US" sz="2000" kern="0" dirty="0">
                <a:latin typeface="Calibri" panose="020F0502020204030204"/>
                <a:ea typeface="Segoe UI" pitchFamily="34" charset="0"/>
                <a:cs typeface="Segoe UI" pitchFamily="34" charset="0"/>
              </a:rPr>
              <a:t>You can reach me at any time. </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i="0" u="none" strike="noStrike" kern="0" cap="none" spc="0" normalizeH="0" baseline="0" noProof="0" dirty="0">
                <a:ln>
                  <a:noFill/>
                </a:ln>
                <a:effectLst/>
                <a:uLnTx/>
                <a:uFillTx/>
                <a:latin typeface="Calibri" panose="020F0502020204030204"/>
                <a:ea typeface="Segoe UI" pitchFamily="34" charset="0"/>
                <a:cs typeface="Segoe UI" pitchFamily="34" charset="0"/>
              </a:rPr>
              <a:t>I’m here to help.</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26056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extLst>
              <a:ext uri="{FF2B5EF4-FFF2-40B4-BE49-F238E27FC236}">
                <a16:creationId xmlns:a16="http://schemas.microsoft.com/office/drawing/2014/main" id="{111E88AA-89F6-4064-95B5-7EB90620B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237" y="3657600"/>
            <a:ext cx="1067235" cy="1067235"/>
          </a:xfrm>
          <a:prstGeom prst="rect">
            <a:avLst/>
          </a:prstGeom>
        </p:spPr>
      </p:pic>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162237" y="5195380"/>
            <a:ext cx="457201" cy="457201"/>
          </a:xfrm>
          <a:prstGeom prst="rect">
            <a:avLst/>
          </a:prstGeom>
        </p:spPr>
      </p:pic>
    </p:spTree>
    <p:extLst>
      <p:ext uri="{BB962C8B-B14F-4D97-AF65-F5344CB8AC3E}">
        <p14:creationId xmlns:p14="http://schemas.microsoft.com/office/powerpoint/2010/main" val="23884752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435E8F-43B4-45AD-9DF6-876D02164235}"/>
              </a:ext>
            </a:extLst>
          </p:cNvPr>
          <p:cNvSpPr txBox="1">
            <a:spLocks/>
          </p:cNvSpPr>
          <p:nvPr/>
        </p:nvSpPr>
        <p:spPr>
          <a:xfrm>
            <a:off x="646889" y="612844"/>
            <a:ext cx="10898222"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4000" dirty="0"/>
              <a:t>✔ Brand Awareness </a:t>
            </a:r>
          </a:p>
          <a:p>
            <a:pPr>
              <a:defRPr/>
            </a:pPr>
            <a:r>
              <a:rPr lang="en-US" sz="4000" dirty="0"/>
              <a:t>✔ Fraud Detection - Customer Churn</a:t>
            </a:r>
          </a:p>
          <a:p>
            <a:pPr>
              <a:defRPr/>
            </a:pPr>
            <a:r>
              <a:rPr lang="en-US" sz="4000" dirty="0"/>
              <a:t>✔ Ethics</a:t>
            </a:r>
          </a:p>
          <a:p>
            <a:pPr>
              <a:defRPr/>
            </a:pPr>
            <a:r>
              <a:rPr lang="en-US" sz="4000" dirty="0"/>
              <a:t>✔ Sentiment</a:t>
            </a:r>
          </a:p>
          <a:p>
            <a:pPr>
              <a:defRPr/>
            </a:pPr>
            <a:r>
              <a:rPr lang="en-US" sz="4000" dirty="0"/>
              <a:t>✔ QnA Chat Bots</a:t>
            </a:r>
          </a:p>
          <a:p>
            <a:pPr>
              <a:defRPr/>
            </a:pPr>
            <a:r>
              <a:rPr lang="en-US" sz="4000" dirty="0"/>
              <a:t>✔ Forms</a:t>
            </a:r>
          </a:p>
          <a:p>
            <a:pPr>
              <a:defRPr/>
            </a:pPr>
            <a:r>
              <a:rPr lang="en-US" sz="4000" dirty="0"/>
              <a:t>✔ Enterprise Capital Modeling - Financial Risk</a:t>
            </a:r>
          </a:p>
          <a:p>
            <a:pPr>
              <a:defRPr/>
            </a:pPr>
            <a:r>
              <a:rPr lang="en-US" sz="4000" dirty="0"/>
              <a:t>✔ Length of Stay</a:t>
            </a:r>
          </a:p>
          <a:p>
            <a:pPr>
              <a:defRPr/>
            </a:pPr>
            <a:r>
              <a:rPr lang="en-US" sz="4000" dirty="0"/>
              <a:t>✔ Object Detection</a:t>
            </a:r>
            <a:endParaRPr lang="en-US" sz="3200" dirty="0"/>
          </a:p>
        </p:txBody>
      </p:sp>
    </p:spTree>
    <p:extLst>
      <p:ext uri="{BB962C8B-B14F-4D97-AF65-F5344CB8AC3E}">
        <p14:creationId xmlns:p14="http://schemas.microsoft.com/office/powerpoint/2010/main" val="2216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375E-6 -3.33333E-6 L 4.375E-6 0.01968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C7ADD9-775F-4319-9340-B1F934AD80FF}"/>
              </a:ext>
            </a:extLst>
          </p:cNvPr>
          <p:cNvPicPr>
            <a:picLocks noChangeAspect="1"/>
          </p:cNvPicPr>
          <p:nvPr/>
        </p:nvPicPr>
        <p:blipFill>
          <a:blip r:embed="rId3"/>
          <a:stretch>
            <a:fillRect/>
          </a:stretch>
        </p:blipFill>
        <p:spPr>
          <a:xfrm>
            <a:off x="0" y="2744"/>
            <a:ext cx="12192000" cy="6855257"/>
          </a:xfrm>
          <a:prstGeom prst="rect">
            <a:avLst/>
          </a:prstGeom>
        </p:spPr>
      </p:pic>
      <p:pic>
        <p:nvPicPr>
          <p:cNvPr id="1026" name="Picture 2" descr="Related image">
            <a:hlinkClick r:id="rId4"/>
            <a:extLst>
              <a:ext uri="{FF2B5EF4-FFF2-40B4-BE49-F238E27FC236}">
                <a16:creationId xmlns:a16="http://schemas.microsoft.com/office/drawing/2014/main" id="{96064E0E-F91F-4DEC-9C66-F54B75BB2A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876" y="3992804"/>
            <a:ext cx="5496195" cy="22351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6"/>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6"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982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7DB401-EABB-4594-AF28-B68E002586E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8045</TotalTime>
  <Words>915</Words>
  <Application>Microsoft Office PowerPoint</Application>
  <PresentationFormat>Widescreen</PresentationFormat>
  <Paragraphs>146</Paragraphs>
  <Slides>21</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Calibri</vt:lpstr>
      <vt:lpstr>Consolas</vt:lpstr>
      <vt:lpstr>Segoe UI</vt:lpstr>
      <vt:lpstr>Segoe UI Light</vt:lpstr>
      <vt:lpstr>Segoe UI Semibold</vt:lpstr>
      <vt:lpstr>Wingdings</vt:lpstr>
      <vt:lpstr>Black Template</vt:lpstr>
      <vt:lpstr>MS_Build_Black Template</vt:lpstr>
      <vt:lpstr>1_ Microsoft Build Black 2/3 Template</vt:lpstr>
      <vt:lpstr>Quick Intro </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80</cp:revision>
  <dcterms:created xsi:type="dcterms:W3CDTF">2020-09-18T00:24:52Z</dcterms:created>
  <dcterms:modified xsi:type="dcterms:W3CDTF">2021-08-23T15:22:34Z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